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7.xml" ContentType="application/vnd.openxmlformats-officedocument.presentationml.notesSlide+xml"/>
  <Override PartName="/ppt/tags/tag36.xml" ContentType="application/vnd.openxmlformats-officedocument.presentationml.tags+xml"/>
  <Override PartName="/ppt/notesSlides/notesSlide2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71"/>
  </p:notesMasterIdLst>
  <p:handoutMasterIdLst>
    <p:handoutMasterId r:id="rId72"/>
  </p:handoutMasterIdLst>
  <p:sldIdLst>
    <p:sldId id="969" r:id="rId2"/>
    <p:sldId id="860" r:id="rId3"/>
    <p:sldId id="971" r:id="rId4"/>
    <p:sldId id="972" r:id="rId5"/>
    <p:sldId id="970" r:id="rId6"/>
    <p:sldId id="820" r:id="rId7"/>
    <p:sldId id="929" r:id="rId8"/>
    <p:sldId id="859" r:id="rId9"/>
    <p:sldId id="823" r:id="rId10"/>
    <p:sldId id="973" r:id="rId11"/>
    <p:sldId id="974" r:id="rId12"/>
    <p:sldId id="975" r:id="rId13"/>
    <p:sldId id="982" r:id="rId14"/>
    <p:sldId id="977" r:id="rId15"/>
    <p:sldId id="978" r:id="rId16"/>
    <p:sldId id="825" r:id="rId17"/>
    <p:sldId id="826" r:id="rId18"/>
    <p:sldId id="894" r:id="rId19"/>
    <p:sldId id="896" r:id="rId20"/>
    <p:sldId id="968" r:id="rId21"/>
    <p:sldId id="897" r:id="rId22"/>
    <p:sldId id="898" r:id="rId23"/>
    <p:sldId id="899" r:id="rId24"/>
    <p:sldId id="864" r:id="rId25"/>
    <p:sldId id="862" r:id="rId26"/>
    <p:sldId id="863" r:id="rId27"/>
    <p:sldId id="900" r:id="rId28"/>
    <p:sldId id="917" r:id="rId29"/>
    <p:sldId id="950" r:id="rId30"/>
    <p:sldId id="951" r:id="rId31"/>
    <p:sldId id="901" r:id="rId32"/>
    <p:sldId id="944" r:id="rId33"/>
    <p:sldId id="921" r:id="rId34"/>
    <p:sldId id="904" r:id="rId35"/>
    <p:sldId id="954" r:id="rId36"/>
    <p:sldId id="955" r:id="rId37"/>
    <p:sldId id="956" r:id="rId38"/>
    <p:sldId id="957" r:id="rId39"/>
    <p:sldId id="958" r:id="rId40"/>
    <p:sldId id="959" r:id="rId41"/>
    <p:sldId id="960" r:id="rId42"/>
    <p:sldId id="961" r:id="rId43"/>
    <p:sldId id="962" r:id="rId44"/>
    <p:sldId id="963" r:id="rId45"/>
    <p:sldId id="964" r:id="rId46"/>
    <p:sldId id="965" r:id="rId47"/>
    <p:sldId id="966" r:id="rId48"/>
    <p:sldId id="967" r:id="rId49"/>
    <p:sldId id="905" r:id="rId50"/>
    <p:sldId id="906" r:id="rId51"/>
    <p:sldId id="988" r:id="rId52"/>
    <p:sldId id="989" r:id="rId53"/>
    <p:sldId id="923" r:id="rId54"/>
    <p:sldId id="926" r:id="rId55"/>
    <p:sldId id="990" r:id="rId56"/>
    <p:sldId id="991" r:id="rId57"/>
    <p:sldId id="993" r:id="rId58"/>
    <p:sldId id="994" r:id="rId59"/>
    <p:sldId id="996" r:id="rId60"/>
    <p:sldId id="1001" r:id="rId61"/>
    <p:sldId id="1003" r:id="rId62"/>
    <p:sldId id="1004" r:id="rId63"/>
    <p:sldId id="1005" r:id="rId64"/>
    <p:sldId id="1006" r:id="rId65"/>
    <p:sldId id="1007" r:id="rId66"/>
    <p:sldId id="1008" r:id="rId67"/>
    <p:sldId id="1009" r:id="rId68"/>
    <p:sldId id="1010" r:id="rId69"/>
    <p:sldId id="1011" r:id="rId70"/>
  </p:sldIdLst>
  <p:sldSz cx="12192000" cy="6858000"/>
  <p:notesSz cx="7099300" cy="10234613"/>
  <p:custDataLst>
    <p:tags r:id="rId7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4" autoAdjust="0"/>
    <p:restoredTop sz="75528" autoAdjust="0"/>
  </p:normalViewPr>
  <p:slideViewPr>
    <p:cSldViewPr>
      <p:cViewPr varScale="1">
        <p:scale>
          <a:sx n="66" d="100"/>
          <a:sy n="66" d="100"/>
        </p:scale>
        <p:origin x="95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1df3b6b9a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1df3b6b9a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49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generates the time-limited</a:t>
            </a:r>
            <a:r>
              <a:rPr lang="en-US" baseline="0" dirty="0" smtClean="0"/>
              <a:t> values for </a:t>
            </a:r>
            <a:r>
              <a:rPr lang="en-US" baseline="0" dirty="0" err="1" smtClean="0"/>
              <a:t>gridworld</a:t>
            </a:r>
            <a:r>
              <a:rPr lang="en-US" baseline="0" dirty="0" smtClean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</a:p>
          <a:p>
            <a:r>
              <a:rPr lang="en-US" dirty="0" smtClean="0"/>
              <a:t>0.9 * 0.8 = 0.72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Let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88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Vin = 4/3 + 8/3 + 2/3 Vin</a:t>
            </a:r>
          </a:p>
          <a:p>
            <a:endParaRPr lang="en-US" dirty="0" smtClean="0"/>
          </a:p>
          <a:p>
            <a:r>
              <a:rPr lang="en-US" dirty="0" smtClean="0"/>
              <a:t>Vin – 2/3 Vin = 12/3</a:t>
            </a:r>
          </a:p>
          <a:p>
            <a:endParaRPr lang="en-US" dirty="0" smtClean="0"/>
          </a:p>
          <a:p>
            <a:r>
              <a:rPr lang="en-US" dirty="0" smtClean="0"/>
              <a:t>1/3 Vi = 12/3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3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Reward function different from the book :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r>
              <a:rPr lang="en-US" dirty="0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Need to modify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58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0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R(s) = the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living reward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[Note:</a:t>
            </a:r>
            <a:r>
              <a:rPr lang="en-US" baseline="0" dirty="0" smtClean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.xml"/><Relationship Id="rId7" Type="http://schemas.openxmlformats.org/officeDocument/2006/relationships/image" Target="../media/image4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10.xml"/><Relationship Id="rId7" Type="http://schemas.openxmlformats.org/officeDocument/2006/relationships/image" Target="../media/image4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6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tags" Target="../tags/tag20.xml"/><Relationship Id="rId21" Type="http://schemas.openxmlformats.org/officeDocument/2006/relationships/image" Target="../media/image84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61.png"/><Relationship Id="rId25" Type="http://schemas.openxmlformats.org/officeDocument/2006/relationships/image" Target="../media/image85.png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4.png"/><Relationship Id="rId29" Type="http://schemas.openxmlformats.org/officeDocument/2006/relationships/image" Target="../media/image88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67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68.png"/><Relationship Id="rId28" Type="http://schemas.openxmlformats.org/officeDocument/2006/relationships/image" Target="../media/image87.png"/><Relationship Id="rId10" Type="http://schemas.openxmlformats.org/officeDocument/2006/relationships/tags" Target="../tags/tag27.xml"/><Relationship Id="rId19" Type="http://schemas.openxmlformats.org/officeDocument/2006/relationships/image" Target="../media/image63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66.png"/><Relationship Id="rId27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35.xml"/><Relationship Id="rId7" Type="http://schemas.openxmlformats.org/officeDocument/2006/relationships/image" Target="../media/image9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91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tags" Target="../tags/tag39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4" Type="http://schemas.openxmlformats.org/officeDocument/2006/relationships/tags" Target="../tags/tag40.xml"/><Relationship Id="rId9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.xml"/><Relationship Id="rId7" Type="http://schemas.openxmlformats.org/officeDocument/2006/relationships/image" Target="../media/image1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xfrm>
            <a:off x="188800" y="228600"/>
            <a:ext cx="12003200" cy="1752600"/>
          </a:xfrm>
          <a:prstGeom prst="rect">
            <a:avLst/>
          </a:prstGeom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5333" dirty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Week </a:t>
            </a:r>
            <a:r>
              <a:rPr lang="en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13: </a:t>
            </a:r>
            <a:endParaRPr sz="5333" dirty="0">
              <a:solidFill>
                <a:srgbClr val="0070C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/>
            <a:r>
              <a:rPr lang="en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M</a:t>
            </a:r>
            <a:r>
              <a:rPr lang="en-US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a</a:t>
            </a:r>
            <a:r>
              <a:rPr lang="en" sz="5333" dirty="0" smtClean="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rkov Decision Processes</a:t>
            </a:r>
            <a:r>
              <a:rPr lang="en" sz="5333" dirty="0">
                <a:solidFill>
                  <a:schemeClr val="accent5"/>
                </a:solidFill>
                <a:latin typeface="Lato Light"/>
                <a:ea typeface="Lato Light"/>
                <a:cs typeface="Lato Light"/>
                <a:sym typeface="Lato Light"/>
              </a:rPr>
              <a:t/>
            </a:r>
            <a:br>
              <a:rPr lang="en" sz="5333" dirty="0">
                <a:solidFill>
                  <a:schemeClr val="accent5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-US" sz="1867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Russell &amp; </a:t>
            </a:r>
            <a:r>
              <a:rPr lang="en-US" sz="1867" b="1" dirty="0" err="1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Norvig</a:t>
            </a:r>
            <a:r>
              <a:rPr lang="en-US" sz="1867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, Chapter </a:t>
            </a:r>
            <a:r>
              <a:rPr lang="en-US" sz="1867" b="1" dirty="0" smtClean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17.</a:t>
            </a:r>
            <a:endParaRPr sz="1867" b="1" dirty="0">
              <a:solidFill>
                <a:srgbClr val="40458B"/>
              </a:solidFill>
              <a:latin typeface="Tahoma" panose="020B0604030504040204" pitchFamily="34" charset="0"/>
              <a:sym typeface="Lat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43200" y="5965448"/>
            <a:ext cx="73798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</a:rPr>
              <a:t> </a:t>
            </a:r>
            <a:r>
              <a:rPr lang="en-US" dirty="0" smtClean="0">
                <a:solidFill>
                  <a:srgbClr val="40458B"/>
                </a:solidFill>
                <a:latin typeface="Tahoma" panose="020B0604030504040204" pitchFamily="34" charset="0"/>
              </a:rPr>
              <a:t>(Most of slides from </a:t>
            </a:r>
            <a:r>
              <a:rPr lang="en-US" b="1" dirty="0">
                <a:solidFill>
                  <a:srgbClr val="40458B"/>
                </a:solidFill>
                <a:latin typeface="Tahoma" panose="020B0604030504040204" pitchFamily="34" charset="0"/>
              </a:rPr>
              <a:t>Dan Klein and Pieter </a:t>
            </a:r>
            <a:r>
              <a:rPr lang="en-US" b="1" dirty="0" err="1" smtClean="0">
                <a:solidFill>
                  <a:srgbClr val="40458B"/>
                </a:solidFill>
                <a:latin typeface="Tahoma" panose="020B0604030504040204" pitchFamily="34" charset="0"/>
              </a:rPr>
              <a:t>Abbeel</a:t>
            </a:r>
            <a:r>
              <a:rPr lang="en-US" sz="1600" dirty="0">
                <a:latin typeface="Tahoma" panose="020B0604030504040204" pitchFamily="34" charset="0"/>
              </a:rPr>
              <a:t>)</a:t>
            </a:r>
            <a:r>
              <a:rPr lang="en-US" b="1" dirty="0" smtClean="0">
                <a:solidFill>
                  <a:srgbClr val="40458B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b="1" dirty="0" smtClean="0">
                <a:solidFill>
                  <a:srgbClr val="40458B"/>
                </a:solidFill>
                <a:latin typeface="Tahoma" panose="020B060403050404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2514600"/>
            <a:ext cx="7510462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22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88720"/>
            <a:ext cx="981151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3522"/>
            <a:ext cx="9372600" cy="560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86391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of 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48" y="1155218"/>
            <a:ext cx="8546727" cy="3108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206240"/>
            <a:ext cx="4360102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of Dice Game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219200"/>
            <a:ext cx="102393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Dice Game Search Tree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07457" y="1905685"/>
            <a:ext cx="2536368" cy="244039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54" idx="0"/>
          </p:cNvCxnSpPr>
          <p:nvPr/>
        </p:nvCxnSpPr>
        <p:spPr>
          <a:xfrm flipH="1">
            <a:off x="6175604" y="2588935"/>
            <a:ext cx="1615729" cy="6638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791333" y="2268769"/>
            <a:ext cx="1047867" cy="84070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904999" y="2667000"/>
            <a:ext cx="1" cy="68051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29" y="1522849"/>
            <a:ext cx="485775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2276475"/>
            <a:ext cx="60007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753" y="3352800"/>
            <a:ext cx="514350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133600"/>
            <a:ext cx="485775" cy="47625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5" y="3138532"/>
            <a:ext cx="485775" cy="4476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29" y="3252787"/>
            <a:ext cx="514350" cy="5048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4105275"/>
            <a:ext cx="600075" cy="46672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3943350"/>
            <a:ext cx="485775" cy="476250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endCxn id="59" idx="0"/>
          </p:cNvCxnSpPr>
          <p:nvPr/>
        </p:nvCxnSpPr>
        <p:spPr>
          <a:xfrm flipH="1">
            <a:off x="7996238" y="3505199"/>
            <a:ext cx="842963" cy="60007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9144001" y="3505199"/>
            <a:ext cx="715733" cy="43815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033696" y="4600575"/>
            <a:ext cx="1" cy="68051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5286375"/>
            <a:ext cx="514350" cy="504825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H="1">
            <a:off x="9624953" y="4358856"/>
            <a:ext cx="258191" cy="91323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0234552" y="4340963"/>
            <a:ext cx="614422" cy="76443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458" y="5075668"/>
            <a:ext cx="485775" cy="44767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375" y="5270930"/>
            <a:ext cx="514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(</a:t>
            </a:r>
            <a:r>
              <a:rPr lang="en-US" dirty="0" smtClean="0">
                <a:ea typeface="ＭＳ Ｐゴシック" pitchFamily="34" charset="-128"/>
              </a:rPr>
              <a:t>Policies)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</a:t>
            </a:r>
            <a:r>
              <a:rPr lang="en-US" sz="2400" dirty="0" smtClean="0">
                <a:latin typeface="Calibri" pitchFamily="34" charset="0"/>
              </a:rPr>
              <a:t>s</a:t>
            </a:r>
            <a:r>
              <a:rPr lang="en-US" altLang="ja-JP" sz="2400" dirty="0" smtClean="0">
                <a:latin typeface="Calibri" pitchFamily="34" charset="0"/>
              </a:rPr>
              <a:t>’) </a:t>
            </a:r>
            <a:r>
              <a:rPr lang="en-US" altLang="ja-JP" sz="2400" dirty="0">
                <a:latin typeface="Calibri" pitchFamily="34" charset="0"/>
              </a:rPr>
              <a:t>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 smtClean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MDPs, we want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pPr marL="457176" lvl="1" indent="0">
              <a:buNone/>
            </a:pPr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Racing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 smtClean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 smtClean="0">
                <a:latin typeface="Calibri"/>
                <a:cs typeface="Calibri"/>
              </a:rPr>
              <a:t>Slow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 smtClean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 smtClean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  <a:endParaRPr lang="en-US" sz="2000" dirty="0">
                <a:solidFill>
                  <a:srgbClr val="00B0F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  <a:endParaRPr lang="en-US" sz="2000" dirty="0">
                <a:solidFill>
                  <a:srgbClr val="7F2727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Calibri"/>
                  <a:cs typeface="Calibri"/>
                </a:rPr>
                <a:t>Overheated</a:t>
              </a:r>
              <a:endParaRPr lang="en-US" sz="2000" dirty="0">
                <a:latin typeface="Calibri"/>
                <a:cs typeface="Calibri"/>
              </a:endParaRP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So far: Search Problems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295400"/>
            <a:ext cx="9401175" cy="540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Each MDP state projects an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ja-JP" altLang="en-US">
                <a:solidFill>
                  <a:schemeClr val="accent2"/>
                </a:solidFill>
              </a:rPr>
              <a:t>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T(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= P(s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|</a:t>
            </a:r>
            <a:r>
              <a:rPr lang="en-US" altLang="ja-JP" dirty="0" err="1">
                <a:solidFill>
                  <a:srgbClr val="C00000"/>
                </a:solidFill>
              </a:rPr>
              <a:t>s,a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</a:t>
            </a:r>
            <a:r>
              <a:rPr lang="ja-JP" altLang="en-US"/>
              <a:t>’</a:t>
            </a:r>
            <a:endParaRPr lang="en-US"/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 is a </a:t>
            </a:r>
            <a:r>
              <a:rPr lang="en-US" i="1" dirty="0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(s, a) is a </a:t>
            </a:r>
            <a:r>
              <a:rPr lang="en-US" i="1" dirty="0">
                <a:solidFill>
                  <a:srgbClr val="008000"/>
                </a:solidFill>
              </a:rPr>
              <a:t>q-state</a:t>
            </a:r>
          </a:p>
        </p:txBody>
      </p:sp>
      <p:pic>
        <p:nvPicPr>
          <p:cNvPr id="18434" name="Picture 2" descr="C:\Users\Dan\Dropbox\Office\CS 188\Ketrina Art\MDPs\QStat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743200"/>
            <a:ext cx="3017838" cy="2260157"/>
          </a:xfrm>
          <a:prstGeom prst="rect">
            <a:avLst/>
          </a:prstGeom>
          <a:noFill/>
        </p:spPr>
      </p:pic>
      <p:pic>
        <p:nvPicPr>
          <p:cNvPr id="35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10134600" y="4343400"/>
            <a:ext cx="1844538" cy="1600200"/>
          </a:xfrm>
          <a:prstGeom prst="rect">
            <a:avLst/>
          </a:prstGeom>
          <a:noFill/>
        </p:spPr>
      </p:pic>
      <p:pic>
        <p:nvPicPr>
          <p:cNvPr id="36" name="Picture 2" descr="C:\Users\Dan\Dropbox\Office\CS 188\Ketrina Art\MDPs\GridFutures3.png"/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9906000" y="1447800"/>
            <a:ext cx="2057400" cy="144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671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preferences should an agent have over reward sequences?</a:t>
            </a:r>
          </a:p>
          <a:p>
            <a:endParaRPr lang="en-US" sz="2800" dirty="0" smtClean="0"/>
          </a:p>
          <a:p>
            <a:r>
              <a:rPr lang="en-US" sz="2800" dirty="0" smtClean="0"/>
              <a:t>More or less?</a:t>
            </a:r>
          </a:p>
          <a:p>
            <a:endParaRPr lang="en-US" sz="2800" dirty="0" smtClean="0"/>
          </a:p>
          <a:p>
            <a:r>
              <a:rPr lang="en-US" sz="2800" dirty="0" smtClean="0"/>
              <a:t>Now or later?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2, 2]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[2, 3, 4]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[0, 0, 1]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0, 0]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 smtClean="0"/>
              <a:t>It’s reasonable to maximize the sum of rewards</a:t>
            </a:r>
          </a:p>
          <a:p>
            <a:r>
              <a:rPr lang="en-US" sz="2800" dirty="0" smtClean="0"/>
              <a:t>It’s also reasonable to prefer rewards now to rewards later</a:t>
            </a:r>
          </a:p>
          <a:p>
            <a:r>
              <a:rPr lang="en-US" sz="2800" dirty="0" smtClean="0"/>
              <a:t>One solution: values of rewards decay exponentially</a:t>
            </a:r>
            <a:endParaRPr lang="en-US" sz="2800" dirty="0"/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Now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Next Step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In Two Steps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Why discount?</a:t>
            </a:r>
            <a:endParaRPr lang="en-US" sz="2400" dirty="0" smtClean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Discounting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 smtClean="0">
              <a:ea typeface="ＭＳ Ｐゴシック" pitchFamily="34" charset="-128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sz="12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3317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474969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4285237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 smtClean="0"/>
              <a:t>Problem: What if the game lasts forever?  Do we get infinite rewards?</a:t>
            </a:r>
            <a:endParaRPr lang="en-US" sz="2800" dirty="0"/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</a:t>
            </a:r>
            <a:r>
              <a:rPr lang="en-US" sz="2400" dirty="0" smtClean="0"/>
              <a:t>horizon: (similar to depth-limited search)</a:t>
            </a:r>
            <a:endParaRPr lang="en-US" sz="2400" dirty="0"/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 smtClean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sym typeface="Symbol" charset="0"/>
              </a:rPr>
              <a:t>Discounting</a:t>
            </a:r>
            <a:r>
              <a:rPr lang="en-US" sz="2400" dirty="0">
                <a:sym typeface="Symbol" charset="0"/>
              </a:rPr>
              <a:t>: </a:t>
            </a:r>
            <a:r>
              <a:rPr lang="en-US" sz="2400" dirty="0" smtClean="0">
                <a:sym typeface="Symbol" charset="0"/>
              </a:rPr>
              <a:t>use 0 </a:t>
            </a:r>
            <a:r>
              <a:rPr lang="en-US" sz="2400" dirty="0">
                <a:sym typeface="Symbol" charset="0"/>
              </a:rPr>
              <a:t>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 smtClean="0">
                <a:sym typeface="Symbol" charset="0"/>
              </a:rPr>
              <a:t>Smaller </a:t>
            </a:r>
            <a:r>
              <a:rPr lang="en-US" sz="2000" dirty="0">
                <a:sym typeface="Symbol" charset="0"/>
              </a:rPr>
              <a:t>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</a:t>
            </a:r>
            <a:r>
              <a:rPr lang="en-US" altLang="ja-JP" sz="2000" dirty="0" smtClean="0">
                <a:sym typeface="Symbol" charset="0"/>
              </a:rPr>
              <a:t>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 smtClean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 smtClean="0">
                <a:solidFill>
                  <a:srgbClr val="000000"/>
                </a:solidFill>
                <a:sym typeface="Symbol" charset="0"/>
              </a:rPr>
              <a:t>Absorbing </a:t>
            </a:r>
            <a:r>
              <a:rPr lang="en-US" sz="2400" dirty="0">
                <a:solidFill>
                  <a:srgbClr val="000000"/>
                </a:solidFill>
                <a:sym typeface="Symbol" charset="0"/>
              </a:rPr>
              <a:t>state: guarantee that for every policy, a terminal state will eventually be reached (like 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for 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racing)</a:t>
            </a:r>
            <a:endParaRPr lang="en-US" altLang="ja-JP" sz="2400" dirty="0">
              <a:solidFill>
                <a:srgbClr val="000000"/>
              </a:solidFill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MDPs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Quantities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values (L8D4)]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in the real world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17600"/>
            <a:ext cx="8181975" cy="57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of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Fundamental operation: compute the (</a:t>
            </a:r>
            <a:r>
              <a:rPr lang="en-US" sz="2800" dirty="0" err="1" smtClean="0"/>
              <a:t>expectimax</a:t>
            </a:r>
            <a:r>
              <a:rPr lang="en-US" sz="2800" dirty="0" smtClean="0"/>
              <a:t>) value of a state</a:t>
            </a:r>
          </a:p>
          <a:p>
            <a:pPr lvl="1"/>
            <a:r>
              <a:rPr lang="en-US" sz="2400" dirty="0" smtClean="0"/>
              <a:t>Expected utility under optimal action</a:t>
            </a:r>
          </a:p>
          <a:p>
            <a:pPr lvl="1"/>
            <a:r>
              <a:rPr lang="en-US" sz="2400" dirty="0" smtClean="0"/>
              <a:t>Average sum of (discounted) rewards</a:t>
            </a:r>
          </a:p>
          <a:p>
            <a:pPr lvl="1"/>
            <a:r>
              <a:rPr lang="en-US" sz="2400" dirty="0" smtClean="0"/>
              <a:t>This is just what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computed!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Recursive definition of value:</a:t>
            </a:r>
            <a:endParaRPr lang="en-US" sz="2800" dirty="0"/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 smtClean="0"/>
              <a:t>We’re doing way too much work with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!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States are repeated </a:t>
            </a:r>
          </a:p>
          <a:p>
            <a:pPr lvl="1"/>
            <a:r>
              <a:rPr lang="en-US" sz="2000" dirty="0" smtClean="0"/>
              <a:t>Idea: Only compute needed quantities once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Tree goes on forever</a:t>
            </a:r>
          </a:p>
          <a:p>
            <a:pPr lvl="1"/>
            <a:r>
              <a:rPr lang="en-US" sz="2000" dirty="0" smtClean="0"/>
              <a:t>Idea: Do a depth-limited computation, but with increasing depths until change is small</a:t>
            </a:r>
          </a:p>
          <a:p>
            <a:pPr lvl="1"/>
            <a:r>
              <a:rPr lang="en-US" sz="2000" dirty="0" smtClean="0"/>
              <a:t>Note: deep parts of the tree eventually don’t matter if </a:t>
            </a:r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 smtClean="0"/>
              <a:t> &lt; 1</a:t>
            </a:r>
            <a:endParaRPr lang="en-US" sz="2000" dirty="0"/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Time-Limited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 smtClean="0"/>
              <a:t>Key idea: time-limited values</a:t>
            </a:r>
          </a:p>
          <a:p>
            <a:pPr lvl="4"/>
            <a:endParaRPr lang="en-US" sz="1200" dirty="0" smtClean="0"/>
          </a:p>
          <a:p>
            <a:r>
              <a:rPr lang="en-US" sz="2400" dirty="0" smtClean="0"/>
              <a:t>Define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(s) to be the optimal value of s if the game ends in k more time steps</a:t>
            </a:r>
          </a:p>
          <a:p>
            <a:pPr lvl="1"/>
            <a:r>
              <a:rPr lang="en-US" sz="2000" dirty="0" smtClean="0"/>
              <a:t>Equivalently, it’s what a depth-k </a:t>
            </a:r>
            <a:r>
              <a:rPr lang="en-US" sz="2000" dirty="0" err="1" smtClean="0"/>
              <a:t>expectimax</a:t>
            </a:r>
            <a:r>
              <a:rPr lang="en-US" sz="2000" dirty="0" smtClean="0"/>
              <a:t> would give from s</a:t>
            </a:r>
          </a:p>
          <a:p>
            <a:endParaRPr lang="en-US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725"/>
            <a:ext cx="101917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Time-Limited Values</a:t>
            </a:r>
            <a:endParaRPr lang="en-US" dirty="0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78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Iteration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Bellman Equations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5" y="1219677"/>
            <a:ext cx="8551863" cy="51425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1850" y="20574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How to be optimal:</a:t>
            </a:r>
          </a:p>
          <a:p>
            <a:endParaRPr lang="en-US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    Step 1: Take correct first action</a:t>
            </a:r>
          </a:p>
          <a:p>
            <a:endParaRPr lang="en-US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    Step 2: Keep being optimal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10600" cy="4525963"/>
          </a:xfrm>
        </p:spPr>
        <p:txBody>
          <a:bodyPr/>
          <a:lstStyle/>
          <a:p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“optimal utility” via </a:t>
            </a:r>
            <a:r>
              <a:rPr lang="en-US" altLang="ja-JP" sz="2800" dirty="0" err="1" smtClean="0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 recurrence gives a simple one-step </a:t>
            </a:r>
            <a:r>
              <a:rPr lang="en-US" altLang="ja-JP" sz="2800" dirty="0" err="1" smtClean="0">
                <a:latin typeface="Calibri"/>
                <a:ea typeface="ＭＳ Ｐゴシック" pitchFamily="34" charset="-128"/>
                <a:cs typeface="Calibri"/>
              </a:rPr>
              <a:t>lookahead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 relationship amongst optimal utility values</a:t>
            </a: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These are the Bellman equations, and they characterize optimal values in a way we’ll use over and over</a:t>
            </a:r>
            <a:endParaRPr lang="en-US" sz="1400" dirty="0" smtClean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 smtClean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 smtClean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pic>
        <p:nvPicPr>
          <p:cNvPr id="47" name="Picture 4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7" y="2971800"/>
            <a:ext cx="3076881" cy="405209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95243" y="43561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01873" y="36147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610600" y="1371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903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Start with V</a:t>
            </a:r>
            <a:r>
              <a:rPr lang="en-US" sz="2400" baseline="-25000" dirty="0" smtClean="0">
                <a:ea typeface="ＭＳ Ｐゴシック" pitchFamily="34" charset="-128"/>
              </a:rPr>
              <a:t>0</a:t>
            </a:r>
            <a:r>
              <a:rPr lang="en-US" sz="2400" dirty="0" smtClean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Given vector of </a:t>
            </a:r>
            <a:r>
              <a:rPr lang="en-US" sz="2400" dirty="0" err="1" smtClean="0">
                <a:ea typeface="ＭＳ Ｐゴシック" pitchFamily="34" charset="-128"/>
              </a:rPr>
              <a:t>V</a:t>
            </a:r>
            <a:r>
              <a:rPr lang="en-US" sz="2400" baseline="-25000" dirty="0" err="1" smtClean="0">
                <a:ea typeface="ＭＳ Ｐゴシック" pitchFamily="34" charset="-128"/>
              </a:rPr>
              <a:t>k</a:t>
            </a:r>
            <a:r>
              <a:rPr lang="en-US" sz="2400" dirty="0" smtClean="0">
                <a:ea typeface="ＭＳ Ｐゴシック" pitchFamily="34" charset="-128"/>
              </a:rPr>
              <a:t>(s) values, do one ply of </a:t>
            </a:r>
            <a:r>
              <a:rPr lang="en-US" sz="2400" dirty="0" err="1" smtClean="0">
                <a:ea typeface="ＭＳ Ｐゴシック" pitchFamily="34" charset="-128"/>
              </a:rPr>
              <a:t>expectimax</a:t>
            </a:r>
            <a:r>
              <a:rPr lang="en-US" sz="2400" dirty="0" smtClean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Repeat until convergence</a:t>
            </a: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A)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smtClean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47" y="4025079"/>
            <a:ext cx="8391525" cy="275672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Value Iteration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0             0             0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2             1             0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3.5          2.5          0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libri"/>
                <a:cs typeface="Calibri"/>
              </a:rPr>
              <a:t>Assume no discount!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Methods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31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Evaluation</a:t>
            </a:r>
            <a:endParaRPr lang="en-US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3564" y="3657600"/>
            <a:ext cx="4082236" cy="317554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94488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Utilities for a Fixed Policy</a:t>
            </a:r>
          </a:p>
        </p:txBody>
      </p:sp>
      <p:sp>
        <p:nvSpPr>
          <p:cNvPr id="172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Another basic operation: compute the utility of a state s under a fixed (generally non-optimal) policy</a:t>
            </a:r>
          </a:p>
          <a:p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Define the utility of a state s, under a fixed policy 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>
                <a:latin typeface="Calibri"/>
                <a:cs typeface="Calibri"/>
              </a:rPr>
              <a:t>V</a:t>
            </a:r>
            <a:r>
              <a:rPr lang="en-US" sz="2000" baseline="30000" dirty="0" smtClean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000" dirty="0" smtClean="0">
                <a:latin typeface="Calibri"/>
                <a:cs typeface="Calibri"/>
              </a:rPr>
              <a:t>(s) = expected total discounted rewards starting in s and following </a:t>
            </a:r>
            <a:r>
              <a:rPr lang="en-US" sz="2000" dirty="0" smtClean="0">
                <a:latin typeface="Calibri"/>
                <a:cs typeface="Calibri"/>
                <a:sym typeface="Symbol" pitchFamily="18" charset="2"/>
              </a:rPr>
              <a:t></a:t>
            </a:r>
            <a:endParaRPr lang="en-US" sz="20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Recursive relation (one-step look-ahead / Bellman equation):</a:t>
            </a:r>
          </a:p>
        </p:txBody>
      </p:sp>
      <p:pic>
        <p:nvPicPr>
          <p:cNvPr id="61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158868" y="4800600"/>
            <a:ext cx="7070738" cy="645824"/>
          </a:xfrm>
          <a:prstGeom prst="rect">
            <a:avLst/>
          </a:prstGeom>
          <a:noFill/>
          <a:ln/>
          <a:effectLst/>
        </p:spPr>
      </p:pic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68238" y="1600200"/>
            <a:ext cx="2590362" cy="2754586"/>
            <a:chOff x="2400" y="1401"/>
            <a:chExt cx="1183" cy="1258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</a:rPr>
                <a:t>s,</a:t>
              </a: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 smtClean="0">
                  <a:latin typeface="Calibri"/>
                  <a:cs typeface="Calibri"/>
                </a:rPr>
                <a:t>),s</a:t>
              </a:r>
              <a:r>
                <a:rPr lang="ja-JP" altLang="en-US" sz="2400" smtClean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53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Policy Evaluation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7600"/>
            <a:ext cx="96774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Policy Evaluation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How do we calculate the V’s for a fixed policy 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 smtClean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Idea 1: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Efficiency: O(S</a:t>
            </a:r>
            <a:r>
              <a:rPr lang="en-US" sz="2400" baseline="30000" dirty="0" smtClean="0">
                <a:latin typeface="Calibri"/>
                <a:cs typeface="Calibri"/>
              </a:rPr>
              <a:t>2</a:t>
            </a:r>
            <a:r>
              <a:rPr lang="en-US" sz="2400" dirty="0" smtClean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Idea 2: Without the maxes, the Bellman equations are just a linear system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Solve with </a:t>
            </a:r>
            <a:r>
              <a:rPr lang="en-US" sz="2000" dirty="0" err="1" smtClean="0">
                <a:latin typeface="Calibri"/>
                <a:cs typeface="Calibri"/>
              </a:rPr>
              <a:t>Matlab</a:t>
            </a:r>
            <a:r>
              <a:rPr lang="en-US" sz="2000" dirty="0" smtClean="0">
                <a:latin typeface="Calibri"/>
                <a:cs typeface="Calibri"/>
              </a:rPr>
              <a:t> (or your favorite linear system solver)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00125" y="392613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30016" y="331653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</a:rPr>
                <a:t>s,</a:t>
              </a: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 smtClean="0">
                  <a:latin typeface="Calibri"/>
                  <a:cs typeface="Calibri"/>
                </a:rPr>
                <a:t>),s</a:t>
              </a:r>
              <a:r>
                <a:rPr lang="ja-JP" altLang="en-US" sz="2400" smtClean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The </a:t>
            </a:r>
            <a:r>
              <a:rPr lang="en-US" dirty="0">
                <a:latin typeface="Calibri" pitchFamily="34" charset="0"/>
              </a:rPr>
              <a:t>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</a:t>
            </a:r>
            <a:r>
              <a:rPr lang="en-US" dirty="0" smtClean="0">
                <a:latin typeface="Calibri" pitchFamily="34" charset="0"/>
              </a:rPr>
              <a:t>agent’</a:t>
            </a:r>
            <a:r>
              <a:rPr lang="en-US" altLang="ja-JP" dirty="0" smtClean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actions do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not always go as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planned</a:t>
            </a:r>
            <a:endParaRPr lang="en-US" altLang="ja-JP" sz="2000" dirty="0">
              <a:solidFill>
                <a:schemeClr val="accent2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</a:t>
            </a:r>
            <a:r>
              <a:rPr lang="en-US" dirty="0" smtClean="0">
                <a:latin typeface="Calibri" pitchFamily="34" charset="0"/>
              </a:rPr>
              <a:t>Up </a:t>
            </a:r>
            <a:r>
              <a:rPr lang="en-US" dirty="0">
                <a:latin typeface="Calibri" pitchFamily="34" charset="0"/>
              </a:rPr>
              <a:t>takes the agent </a:t>
            </a:r>
            <a:r>
              <a:rPr lang="en-US" dirty="0" smtClean="0">
                <a:latin typeface="Calibri" pitchFamily="34" charset="0"/>
              </a:rPr>
              <a:t>Up </a:t>
            </a:r>
            <a:r>
              <a:rPr lang="en-US" dirty="0">
                <a:latin typeface="Calibri" pitchFamily="34" charset="0"/>
              </a:rPr>
              <a:t/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</a:t>
            </a:r>
            <a:r>
              <a:rPr lang="en-US" dirty="0" smtClean="0">
                <a:latin typeface="Calibri" pitchFamily="34" charset="0"/>
              </a:rPr>
              <a:t>Up </a:t>
            </a:r>
            <a:r>
              <a:rPr lang="en-US" dirty="0">
                <a:latin typeface="Calibri" pitchFamily="34" charset="0"/>
              </a:rPr>
              <a:t>takes the agent </a:t>
            </a:r>
            <a:r>
              <a:rPr lang="en-US" dirty="0" smtClean="0">
                <a:latin typeface="Calibri" pitchFamily="34" charset="0"/>
              </a:rPr>
              <a:t>left; </a:t>
            </a:r>
            <a:r>
              <a:rPr lang="en-US" dirty="0">
                <a:latin typeface="Calibri" pitchFamily="34" charset="0"/>
              </a:rPr>
              <a:t>10% </a:t>
            </a:r>
            <a:r>
              <a:rPr lang="en-US" dirty="0" smtClean="0">
                <a:latin typeface="Calibri" pitchFamily="34" charset="0"/>
              </a:rPr>
              <a:t>right</a:t>
            </a:r>
            <a:endParaRPr lang="en-US" dirty="0"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</a:t>
            </a:r>
            <a:r>
              <a:rPr lang="en-US" dirty="0" smtClean="0">
                <a:latin typeface="Calibri" pitchFamily="34" charset="0"/>
              </a:rPr>
              <a:t>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Small </a:t>
            </a:r>
            <a:r>
              <a:rPr lang="en-US" altLang="ja-JP" dirty="0" smtClean="0">
                <a:latin typeface="Calibri" pitchFamily="34" charset="0"/>
              </a:rPr>
              <a:t>“living” </a:t>
            </a:r>
            <a:r>
              <a:rPr lang="en-US" altLang="ja-JP" dirty="0">
                <a:latin typeface="Calibri" pitchFamily="34" charset="0"/>
              </a:rPr>
              <a:t>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</a:t>
            </a:r>
            <a:r>
              <a:rPr lang="en-US" dirty="0" smtClean="0">
                <a:latin typeface="Calibri" pitchFamily="34" charset="0"/>
              </a:rPr>
              <a:t>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4916315"/>
            <a:ext cx="2295525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17600"/>
            <a:ext cx="4775200" cy="4729164"/>
          </a:xfrm>
        </p:spPr>
        <p:txBody>
          <a:bodyPr/>
          <a:lstStyle/>
          <a:p>
            <a:r>
              <a:rPr lang="en-US" sz="2800" dirty="0" smtClean="0"/>
              <a:t>Alternative approach for optimal values:</a:t>
            </a:r>
          </a:p>
          <a:p>
            <a:pPr lvl="1"/>
            <a:r>
              <a:rPr lang="en-US" sz="2400" dirty="0" smtClean="0">
                <a:solidFill>
                  <a:srgbClr val="CC0000"/>
                </a:solidFill>
              </a:rPr>
              <a:t>Step 1: Policy evaluation: </a:t>
            </a:r>
            <a:r>
              <a:rPr lang="en-US" sz="2400" dirty="0" smtClean="0"/>
              <a:t>calculate utilities for some fixed policy (not optimal utilities!) until convergence</a:t>
            </a:r>
          </a:p>
          <a:p>
            <a:pPr lvl="1"/>
            <a:r>
              <a:rPr lang="en-US" sz="2400" dirty="0" smtClean="0">
                <a:solidFill>
                  <a:srgbClr val="CC0000"/>
                </a:solidFill>
              </a:rPr>
              <a:t>Step 2: Policy improvement: </a:t>
            </a:r>
            <a:r>
              <a:rPr lang="en-US" sz="2400" dirty="0" smtClean="0"/>
              <a:t>update policy using one-step look-ahead with resulting converged (but not optimal!) utilities as future values</a:t>
            </a:r>
          </a:p>
          <a:p>
            <a:pPr lvl="1"/>
            <a:r>
              <a:rPr lang="en-US" sz="2400" dirty="0" smtClean="0"/>
              <a:t>Repeat steps until policy converges</a:t>
            </a:r>
          </a:p>
          <a:p>
            <a:pPr marL="457176" lvl="1" indent="0">
              <a:buNone/>
            </a:pPr>
            <a:endParaRPr lang="en-US" sz="2400" dirty="0" smtClean="0"/>
          </a:p>
          <a:p>
            <a:pPr marL="457176" lvl="1" indent="0">
              <a:buNone/>
            </a:pP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117600"/>
            <a:ext cx="73152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3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 smtClean="0"/>
              <a:t>In value iteration:</a:t>
            </a:r>
          </a:p>
          <a:p>
            <a:pPr lvl="1"/>
            <a:r>
              <a:rPr lang="en-US" sz="2200" dirty="0" smtClean="0"/>
              <a:t>Every iteration updates both the values and (implicitly) the policy</a:t>
            </a:r>
          </a:p>
          <a:p>
            <a:pPr lvl="1"/>
            <a:r>
              <a:rPr lang="en-US" sz="2200" dirty="0" smtClean="0"/>
              <a:t>We don’t track the policy, but taking the max over actions implicitly </a:t>
            </a:r>
            <a:r>
              <a:rPr lang="en-US" sz="2200" dirty="0" err="1" smtClean="0"/>
              <a:t>recomputes</a:t>
            </a:r>
            <a:r>
              <a:rPr lang="en-US" sz="2200" dirty="0" smtClean="0"/>
              <a:t> it</a:t>
            </a:r>
          </a:p>
          <a:p>
            <a:pPr lvl="3"/>
            <a:endParaRPr lang="en-US" sz="1200" dirty="0" smtClean="0"/>
          </a:p>
          <a:p>
            <a:pPr lvl="3"/>
            <a:endParaRPr lang="en-US" sz="1200" dirty="0"/>
          </a:p>
          <a:p>
            <a:pPr lvl="3"/>
            <a:endParaRPr lang="en-US" sz="1200" dirty="0" smtClean="0"/>
          </a:p>
          <a:p>
            <a:endParaRPr lang="en-US" sz="2400" dirty="0" smtClean="0"/>
          </a:p>
          <a:p>
            <a:r>
              <a:rPr lang="en-US" sz="2400" dirty="0" smtClean="0"/>
              <a:t>In policy iteration:</a:t>
            </a:r>
          </a:p>
          <a:p>
            <a:pPr lvl="1"/>
            <a:r>
              <a:rPr lang="en-US" sz="2200" dirty="0" smtClean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 smtClean="0"/>
              <a:t>After the policy is evaluated, a new policy is chosen (slow like a value iteration pass)</a:t>
            </a:r>
          </a:p>
          <a:p>
            <a:pPr lvl="1"/>
            <a:r>
              <a:rPr lang="en-US" sz="2200" dirty="0" smtClean="0"/>
              <a:t>The new policy will be better (or we’re done)</a:t>
            </a:r>
          </a:p>
          <a:p>
            <a:pPr lvl="1"/>
            <a:endParaRPr lang="en-US" sz="2200" dirty="0" smtClean="0"/>
          </a:p>
          <a:p>
            <a:pPr lvl="4"/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5895975"/>
            <a:ext cx="5981700" cy="809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667000"/>
            <a:ext cx="5905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MDP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So you want to….</a:t>
            </a:r>
          </a:p>
          <a:p>
            <a:pPr lvl="1"/>
            <a:r>
              <a:rPr lang="en-US" sz="2400" dirty="0" smtClean="0"/>
              <a:t>Compute optimal values: use value iteration or policy iteration</a:t>
            </a:r>
          </a:p>
          <a:p>
            <a:pPr lvl="1"/>
            <a:r>
              <a:rPr lang="en-US" sz="2400" dirty="0" smtClean="0"/>
              <a:t>Compute values for a particular policy: use policy evaluation</a:t>
            </a:r>
          </a:p>
          <a:p>
            <a:pPr lvl="1"/>
            <a:r>
              <a:rPr lang="en-US" sz="2400" dirty="0" smtClean="0"/>
              <a:t>Turn your values into a policy: use policy extraction (one-step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)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These all look the same!</a:t>
            </a:r>
          </a:p>
          <a:p>
            <a:pPr lvl="1"/>
            <a:r>
              <a:rPr lang="en-US" sz="2400" dirty="0" smtClean="0"/>
              <a:t>They basically are – they are all variations of Bellman updates</a:t>
            </a:r>
          </a:p>
          <a:p>
            <a:pPr lvl="1"/>
            <a:r>
              <a:rPr lang="en-US" sz="2400" dirty="0" smtClean="0"/>
              <a:t>They all use one-step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fragments</a:t>
            </a:r>
          </a:p>
          <a:p>
            <a:pPr lvl="1"/>
            <a:r>
              <a:rPr lang="en-US" sz="2400" dirty="0" smtClean="0"/>
              <a:t>They differ only in whether we plug in a fixed policy or max over actions</a:t>
            </a:r>
          </a:p>
        </p:txBody>
      </p:sp>
    </p:spTree>
    <p:extLst>
      <p:ext uri="{BB962C8B-B14F-4D97-AF65-F5344CB8AC3E}">
        <p14:creationId xmlns:p14="http://schemas.microsoft.com/office/powerpoint/2010/main" val="12375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Bandits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61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Double-Bandit MDP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sz="2400" dirty="0" smtClean="0"/>
              <a:t>Actions: </a:t>
            </a:r>
            <a:r>
              <a:rPr lang="en-US" sz="2400" i="1" dirty="0" smtClean="0">
                <a:solidFill>
                  <a:srgbClr val="3333FF"/>
                </a:solidFill>
              </a:rPr>
              <a:t>Blue</a:t>
            </a:r>
            <a:r>
              <a:rPr lang="en-US" sz="2400" i="1" dirty="0" smtClean="0"/>
              <a:t>, </a:t>
            </a:r>
            <a:r>
              <a:rPr lang="en-US" sz="2400" i="1" dirty="0" smtClean="0">
                <a:solidFill>
                  <a:srgbClr val="C00000"/>
                </a:solidFill>
              </a:rPr>
              <a:t>Red</a:t>
            </a:r>
          </a:p>
          <a:p>
            <a:r>
              <a:rPr lang="en-US" sz="2400" dirty="0" smtClean="0"/>
              <a:t>States: </a:t>
            </a:r>
            <a:r>
              <a:rPr lang="en-US" sz="2400" dirty="0" smtClean="0">
                <a:solidFill>
                  <a:srgbClr val="008000"/>
                </a:solidFill>
              </a:rPr>
              <a:t>Win</a:t>
            </a:r>
            <a:r>
              <a:rPr lang="en-US" sz="2400" dirty="0" smtClean="0">
                <a:solidFill>
                  <a:schemeClr val="tx1"/>
                </a:solidFill>
              </a:rPr>
              <a:t>, Lose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8000"/>
                </a:solidFill>
                <a:latin typeface="Calibri" pitchFamily="34" charset="0"/>
              </a:rPr>
              <a:t>W</a:t>
            </a:r>
            <a:endParaRPr lang="en-US" sz="2800" dirty="0">
              <a:solidFill>
                <a:srgbClr val="008000"/>
              </a:solidFill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L</a:t>
            </a:r>
            <a:endParaRPr lang="en-US" sz="2800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9624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448800" y="38862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4000" y="19767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0.25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0.75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0.75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0.25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 pitchFamily="34" charset="0"/>
              </a:rPr>
              <a:t>No discount</a:t>
            </a: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 pitchFamily="34" charset="0"/>
              </a:rPr>
              <a:t>100 time steps</a:t>
            </a:r>
            <a:endParaRPr lang="en-US" sz="800" i="1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 pitchFamily="34" charset="0"/>
              </a:rPr>
              <a:t>Both states have the same value</a:t>
            </a:r>
            <a:endParaRPr lang="en-US" sz="2000" i="1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Offline Planning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2800" dirty="0" smtClean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You do not actually play the game!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4495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alibri"/>
                <a:cs typeface="Calibri"/>
              </a:rPr>
              <a:t>Play Red</a:t>
            </a:r>
            <a:endParaRPr lang="en-US" sz="28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Calibri"/>
                <a:cs typeface="Calibri"/>
              </a:rPr>
              <a:t>Play Blue</a:t>
            </a:r>
            <a:endParaRPr lang="en-US" sz="2800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366778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Value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/>
                <a:cs typeface="Calibri"/>
              </a:rPr>
              <a:t>No discount</a:t>
            </a: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/>
                <a:cs typeface="Calibri"/>
              </a:rPr>
              <a:t>100 time steps</a:t>
            </a:r>
            <a:endParaRPr lang="en-US" sz="800" i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endParaRPr lang="en-US" sz="400" i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Calibri"/>
                <a:cs typeface="Calibri"/>
              </a:rPr>
              <a:t>Both states have the same value</a:t>
            </a:r>
            <a:endParaRPr lang="en-US" sz="20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45059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alibri"/>
                <a:cs typeface="Calibri"/>
              </a:rPr>
              <a:t>150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54203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alibri"/>
                <a:cs typeface="Calibri"/>
              </a:rPr>
              <a:t>100</a:t>
            </a:r>
            <a:endParaRPr lang="en-US" sz="2800" dirty="0">
              <a:latin typeface="Calibri"/>
              <a:cs typeface="Calibri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10200" y="3304073"/>
            <a:ext cx="6705600" cy="2696855"/>
            <a:chOff x="1600200" y="1815326"/>
            <a:chExt cx="8756724" cy="3521777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  <a:endParaRPr lang="en-US" sz="28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  <a:endParaRPr lang="en-US" sz="28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3769613"/>
              <a:ext cx="995082" cy="156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 smtClean="0">
                <a:latin typeface="Calibri"/>
                <a:cs typeface="Calibri"/>
              </a:endParaRPr>
            </a:p>
            <a:p>
              <a:r>
                <a:rPr lang="en-US" sz="2400" dirty="0" smtClean="0">
                  <a:latin typeface="Calibri"/>
                  <a:cs typeface="Calibri"/>
                </a:rPr>
                <a:t>1.0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9291" y="3769614"/>
              <a:ext cx="1007633" cy="156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 smtClean="0">
                <a:latin typeface="Calibri"/>
                <a:cs typeface="Calibri"/>
              </a:endParaRPr>
            </a:p>
            <a:p>
              <a:r>
                <a:rPr lang="en-US" sz="2400" dirty="0" smtClean="0">
                  <a:latin typeface="Calibri"/>
                  <a:cs typeface="Calibri"/>
                </a:rPr>
                <a:t>1.0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0.25 	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2826603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0.75 </a:t>
              </a:r>
            </a:p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2004" y="4267157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0.75 	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0701" y="3137634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/>
                  <a:cs typeface="Calibri"/>
                </a:rPr>
                <a:t>0.25 </a:t>
              </a:r>
            </a:p>
            <a:p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62000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71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Play!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9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Rules changed!  Red’s win chance is different.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8000"/>
                </a:solidFill>
                <a:latin typeface="Calibri" pitchFamily="34" charset="0"/>
              </a:rPr>
              <a:t>W</a:t>
            </a:r>
            <a:endParaRPr lang="en-US" sz="2800" dirty="0">
              <a:solidFill>
                <a:srgbClr val="008000"/>
              </a:solidFill>
              <a:latin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L</a:t>
            </a:r>
            <a:endParaRPr lang="en-US" sz="2800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42098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48800" y="4133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1.0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222420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459087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	</a:t>
            </a:r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60027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?? 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Play!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94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 smtClean="0"/>
              <a:t>That wasn’t planning, it was learning!</a:t>
            </a:r>
          </a:p>
          <a:p>
            <a:pPr lvl="1"/>
            <a:r>
              <a:rPr lang="en-US" sz="2400" dirty="0" smtClean="0"/>
              <a:t>Specifically, reinforcement learning</a:t>
            </a:r>
          </a:p>
          <a:p>
            <a:pPr lvl="1"/>
            <a:r>
              <a:rPr lang="en-US" sz="2400" dirty="0" smtClean="0"/>
              <a:t>There was an MDP, but you couldn’t solve it with just computation</a:t>
            </a:r>
          </a:p>
          <a:p>
            <a:pPr lvl="1"/>
            <a:r>
              <a:rPr lang="en-US" sz="2400" dirty="0" smtClean="0"/>
              <a:t>You needed to actually act to figure it out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Important ideas in reinforcement learning that came up</a:t>
            </a:r>
          </a:p>
          <a:p>
            <a:pPr lvl="1"/>
            <a:r>
              <a:rPr lang="en-US" sz="2400" dirty="0" smtClean="0"/>
              <a:t>Exploration: you have to try unknown actions to get information</a:t>
            </a:r>
          </a:p>
          <a:p>
            <a:pPr lvl="1"/>
            <a:r>
              <a:rPr lang="en-US" sz="2400" dirty="0" smtClean="0"/>
              <a:t>Exploitation: eventually, you have to use what you know</a:t>
            </a:r>
          </a:p>
          <a:p>
            <a:pPr lvl="1"/>
            <a:r>
              <a:rPr lang="en-US" sz="2400" dirty="0" smtClean="0"/>
              <a:t>Regret: even if you learn intelligently, you make mistakes</a:t>
            </a:r>
          </a:p>
          <a:p>
            <a:pPr lvl="1"/>
            <a:r>
              <a:rPr lang="en-US" sz="2400" dirty="0" smtClean="0"/>
              <a:t>Sampling: because of chance, you have to try things repeatedly</a:t>
            </a:r>
          </a:p>
          <a:p>
            <a:pPr lvl="1"/>
            <a:r>
              <a:rPr lang="en-US" sz="2400" dirty="0" smtClean="0"/>
              <a:t>Difficulty: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0" y="1371600"/>
            <a:ext cx="2362200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44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World Actions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 smtClean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Sometimes just R(s) or R(s</a:t>
            </a:r>
            <a:r>
              <a:rPr lang="en-US" altLang="ja-JP" sz="1800" dirty="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Maybe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MDPs are non-deterministic search problems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 smtClean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 smtClean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r>
              <a:rPr lang="en-US" altLang="ja-JP" sz="2400" dirty="0" smtClean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Andrey</a:t>
            </a:r>
            <a:r>
              <a:rPr lang="en-US" dirty="0" smtClean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53660</TotalTime>
  <Words>2541</Words>
  <Application>Microsoft Office PowerPoint</Application>
  <PresentationFormat>Widescreen</PresentationFormat>
  <Paragraphs>567</Paragraphs>
  <Slides>69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ＭＳ Ｐゴシック</vt:lpstr>
      <vt:lpstr>Arial</vt:lpstr>
      <vt:lpstr>Calibri</vt:lpstr>
      <vt:lpstr>Lato Light</vt:lpstr>
      <vt:lpstr>Symbol</vt:lpstr>
      <vt:lpstr>Tahoma</vt:lpstr>
      <vt:lpstr>Times New Roman</vt:lpstr>
      <vt:lpstr>Wingdings</vt:lpstr>
      <vt:lpstr>dan-berkeley-nlp-v1</vt:lpstr>
      <vt:lpstr>Week 13:  Markov Decision Processes Russell &amp; Norvig, Chapter 17.</vt:lpstr>
      <vt:lpstr>So far: Search Problems</vt:lpstr>
      <vt:lpstr>Uncertainty in the real world</vt:lpstr>
      <vt:lpstr>Applications</vt:lpstr>
      <vt:lpstr>Non-Deterministic Search</vt:lpstr>
      <vt:lpstr>Example: Grid World</vt:lpstr>
      <vt:lpstr>Grid World Actions</vt:lpstr>
      <vt:lpstr>Markov Decision Processes</vt:lpstr>
      <vt:lpstr>What is Markov about MDPs?</vt:lpstr>
      <vt:lpstr>Dice game</vt:lpstr>
      <vt:lpstr>Rewards</vt:lpstr>
      <vt:lpstr>Rewards</vt:lpstr>
      <vt:lpstr>MDP of Dice Game</vt:lpstr>
      <vt:lpstr>MDP of Dice Game</vt:lpstr>
      <vt:lpstr>Dice Game Search Tree</vt:lpstr>
      <vt:lpstr>Solution (Policies)</vt:lpstr>
      <vt:lpstr>Optimal Policies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Discounting</vt:lpstr>
      <vt:lpstr>Infinite Utilities?!</vt:lpstr>
      <vt:lpstr>Solving MDPs</vt:lpstr>
      <vt:lpstr>Optimal Quantities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The Bellman Equations</vt:lpstr>
      <vt:lpstr>The Bellman Equations</vt:lpstr>
      <vt:lpstr>Value Iteration</vt:lpstr>
      <vt:lpstr>Example: Value Iteration</vt:lpstr>
      <vt:lpstr>Policy Methods</vt:lpstr>
      <vt:lpstr>Policy Evaluation</vt:lpstr>
      <vt:lpstr>Utilities for a Fixed Policy</vt:lpstr>
      <vt:lpstr>Example: Policy Evaluation</vt:lpstr>
      <vt:lpstr>Policy Evaluation</vt:lpstr>
      <vt:lpstr>Policy Iteration</vt:lpstr>
      <vt:lpstr>Comparison</vt:lpstr>
      <vt:lpstr>Summary: MDP Algorithms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Lenovo</cp:lastModifiedBy>
  <cp:revision>2784</cp:revision>
  <cp:lastPrinted>2014-02-13T17:51:45Z</cp:lastPrinted>
  <dcterms:created xsi:type="dcterms:W3CDTF">2004-08-27T04:16:05Z</dcterms:created>
  <dcterms:modified xsi:type="dcterms:W3CDTF">2023-04-17T19:25:17Z</dcterms:modified>
</cp:coreProperties>
</file>